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6" r:id="rId4"/>
    <p:sldId id="287" r:id="rId5"/>
    <p:sldId id="292" r:id="rId6"/>
    <p:sldId id="295" r:id="rId7"/>
    <p:sldId id="294" r:id="rId8"/>
    <p:sldId id="297" r:id="rId9"/>
    <p:sldId id="288" r:id="rId10"/>
    <p:sldId id="290" r:id="rId11"/>
    <p:sldId id="29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199" autoAdjust="0"/>
    <p:restoredTop sz="94660"/>
  </p:normalViewPr>
  <p:slideViewPr>
    <p:cSldViewPr snapToGrid="0">
      <p:cViewPr varScale="1">
        <p:scale>
          <a:sx n="80" d="100"/>
          <a:sy n="80" d="100"/>
        </p:scale>
        <p:origin x="86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6/30/2021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6/30/2021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6/30/2021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6/30/2021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6/30/2021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0832" y="396837"/>
            <a:ext cx="6451504" cy="6058999"/>
            <a:chOff x="423332" y="396837"/>
            <a:chExt cx="6451504" cy="6058999"/>
          </a:xfrm>
        </p:grpSpPr>
        <p:sp>
          <p:nvSpPr>
            <p:cNvPr id="8" name="Rectangle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593738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3161515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5004670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82" y="562464"/>
            <a:ext cx="3675077" cy="233367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81087" y="3130345"/>
            <a:ext cx="6077128" cy="1747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3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VSC MŠMT</a:t>
            </a:r>
            <a:br>
              <a:rPr lang="cs-CZ" sz="3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 podpory vysokoškolského sportu</a:t>
            </a:r>
            <a:endParaRPr lang="cs-CZ" sz="34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ázek 10" descr="Obsah obrázku jídlo, kreslení&#10;&#10;Popis byl vytvořen automaticky">
            <a:extLst>
              <a:ext uri="{FF2B5EF4-FFF2-40B4-BE49-F238E27FC236}">
                <a16:creationId xmlns:a16="http://schemas.microsoft.com/office/drawing/2014/main" id="{F68CA937-9369-4FDF-924E-6AD93F7EB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526" y="4284953"/>
            <a:ext cx="1339255" cy="1187498"/>
          </a:xfrm>
          <a:prstGeom prst="rect">
            <a:avLst/>
          </a:prstGeom>
        </p:spPr>
      </p:pic>
      <p:pic>
        <p:nvPicPr>
          <p:cNvPr id="12" name="Obrázek 11" descr="Obsah obrázku kreslení, podepsat&#10;&#10;Popis byl vytvořen automaticky">
            <a:extLst>
              <a:ext uri="{FF2B5EF4-FFF2-40B4-BE49-F238E27FC236}">
                <a16:creationId xmlns:a16="http://schemas.microsoft.com/office/drawing/2014/main" id="{6DCF4A92-9721-4296-855C-CD53E22D3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1781" y="4282273"/>
            <a:ext cx="2380356" cy="119017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164" y="1849733"/>
            <a:ext cx="2468714" cy="156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6979" y="973668"/>
            <a:ext cx="9776178" cy="706964"/>
          </a:xfrm>
        </p:spPr>
        <p:txBody>
          <a:bodyPr/>
          <a:lstStyle/>
          <a:p>
            <a:r>
              <a:rPr lang="cs-CZ" sz="2800" b="1" dirty="0"/>
              <a:t>HARMONOGRAM PROJEKTU </a:t>
            </a:r>
            <a:endParaRPr lang="cs-CZ" sz="1400" b="1" dirty="0"/>
          </a:p>
        </p:txBody>
      </p:sp>
      <p:graphicFrame>
        <p:nvGraphicFramePr>
          <p:cNvPr id="4" name="Tabulka 9">
            <a:extLst>
              <a:ext uri="{FF2B5EF4-FFF2-40B4-BE49-F238E27FC236}">
                <a16:creationId xmlns:a16="http://schemas.microsoft.com/office/drawing/2014/main" id="{A934DE60-1178-41BF-973D-623C20A52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409646"/>
              </p:ext>
            </p:extLst>
          </p:nvPr>
        </p:nvGraphicFramePr>
        <p:xfrm>
          <a:off x="504649" y="1786471"/>
          <a:ext cx="11211101" cy="5084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409">
                  <a:extLst>
                    <a:ext uri="{9D8B030D-6E8A-4147-A177-3AD203B41FA5}">
                      <a16:colId xmlns:a16="http://schemas.microsoft.com/office/drawing/2014/main" val="3906585847"/>
                    </a:ext>
                  </a:extLst>
                </a:gridCol>
                <a:gridCol w="9104692">
                  <a:extLst>
                    <a:ext uri="{9D8B030D-6E8A-4147-A177-3AD203B41FA5}">
                      <a16:colId xmlns:a16="http://schemas.microsoft.com/office/drawing/2014/main" val="3679088483"/>
                    </a:ext>
                  </a:extLst>
                </a:gridCol>
              </a:tblGrid>
              <a:tr h="41856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7299569"/>
                  </a:ext>
                </a:extLst>
              </a:tr>
              <a:tr h="538732"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08 - 10/2019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Analýza zájmu jednotlivých VŠ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5546292"/>
                  </a:ext>
                </a:extLst>
              </a:tr>
              <a:tr h="418563"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10/2019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Výběr koordinátorů VŠ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7961458"/>
                  </a:ext>
                </a:extLst>
              </a:tr>
              <a:tr h="418563">
                <a:tc>
                  <a:txBody>
                    <a:bodyPr/>
                    <a:lstStyle/>
                    <a:p>
                      <a:r>
                        <a:rPr lang="cs-CZ" dirty="0"/>
                        <a:t>11/2019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Organizační schůzka všech koordinátorů VŠ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0133193"/>
                  </a:ext>
                </a:extLst>
              </a:tr>
              <a:tr h="418563">
                <a:tc>
                  <a:txBody>
                    <a:bodyPr/>
                    <a:lstStyle/>
                    <a:p>
                      <a:r>
                        <a:rPr lang="cs-CZ" dirty="0"/>
                        <a:t>11-12/2019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Vyhlášení programu pro VŠ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4164554"/>
                  </a:ext>
                </a:extLst>
              </a:tr>
              <a:tr h="418563">
                <a:tc>
                  <a:txBody>
                    <a:bodyPr/>
                    <a:lstStyle/>
                    <a:p>
                      <a:r>
                        <a:rPr lang="cs-CZ" dirty="0"/>
                        <a:t>12/2019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Výběr sportovců (studentů) jednotlivých VŠ do projektu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1179959"/>
                  </a:ext>
                </a:extLst>
              </a:tr>
              <a:tr h="494707">
                <a:tc>
                  <a:txBody>
                    <a:bodyPr/>
                    <a:lstStyle/>
                    <a:p>
                      <a:r>
                        <a:rPr lang="cs-CZ" dirty="0"/>
                        <a:t>12/2019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Výběr realizačních týmů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2546401"/>
                  </a:ext>
                </a:extLst>
              </a:tr>
              <a:tr h="1055366">
                <a:tc>
                  <a:txBody>
                    <a:bodyPr/>
                    <a:lstStyle/>
                    <a:p>
                      <a:r>
                        <a:rPr lang="cs-CZ" dirty="0"/>
                        <a:t>1/2020</a:t>
                      </a:r>
                    </a:p>
                    <a:p>
                      <a:endParaRPr lang="cs-CZ" dirty="0"/>
                    </a:p>
                    <a:p>
                      <a:r>
                        <a:rPr lang="cs-CZ" dirty="0"/>
                        <a:t>2/2020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Finalizace zařazených sportovců</a:t>
                      </a:r>
                    </a:p>
                    <a:p>
                      <a:pPr algn="l" fontAlgn="ctr"/>
                      <a:endParaRPr lang="cs-CZ" sz="1800" u="none" strike="noStrike" dirty="0"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Akceptace příslušným</a:t>
                      </a:r>
                      <a:r>
                        <a:rPr lang="cs-CZ" sz="1800" u="none" strike="noStrike" baseline="0" dirty="0">
                          <a:effectLst/>
                          <a:latin typeface="+mn-lt"/>
                        </a:rPr>
                        <a:t> svazem</a:t>
                      </a:r>
                      <a:endParaRPr lang="cs-CZ" sz="1800" u="none" strike="noStrike" dirty="0"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2679661"/>
                  </a:ext>
                </a:extLst>
              </a:tr>
              <a:tr h="793795">
                <a:tc>
                  <a:txBody>
                    <a:bodyPr/>
                    <a:lstStyle/>
                    <a:p>
                      <a:r>
                        <a:rPr lang="cs-CZ" dirty="0"/>
                        <a:t>4/2020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Zahájení vyplácení stipendií + čerpání projektu</a:t>
                      </a:r>
                    </a:p>
                    <a:p>
                      <a:pPr algn="l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07827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5463540" y="6435090"/>
            <a:ext cx="6617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Převzato z: prezentace projektu Podpora vysokoškolského sportu, MŠMT, ze dne 28.11.2019, Praha</a:t>
            </a:r>
          </a:p>
        </p:txBody>
      </p:sp>
    </p:spTree>
    <p:extLst>
      <p:ext uri="{BB962C8B-B14F-4D97-AF65-F5344CB8AC3E}">
        <p14:creationId xmlns:p14="http://schemas.microsoft.com/office/powerpoint/2010/main" val="1958544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6979" y="973668"/>
            <a:ext cx="9776178" cy="706964"/>
          </a:xfrm>
        </p:spPr>
        <p:txBody>
          <a:bodyPr/>
          <a:lstStyle/>
          <a:p>
            <a:r>
              <a:rPr lang="cs-CZ" sz="2800" b="1" dirty="0"/>
              <a:t>OSOBNOSTI</a:t>
            </a:r>
          </a:p>
        </p:txBody>
      </p:sp>
      <p:sp>
        <p:nvSpPr>
          <p:cNvPr id="5" name="Obdélník 4"/>
          <p:cNvSpPr/>
          <p:nvPr/>
        </p:nvSpPr>
        <p:spPr>
          <a:xfrm>
            <a:off x="548641" y="2527995"/>
            <a:ext cx="1109853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koordinátor:  			Mgr. Václav </a:t>
            </a:r>
            <a:r>
              <a:rPr lang="cs-CZ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Salcman</a:t>
            </a:r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cs-CZ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Ph.D</a:t>
            </a:r>
            <a:endParaRPr lang="cs-CZ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			Centrum tělesné výchovy a sportu FPE, ZČU</a:t>
            </a:r>
          </a:p>
          <a:p>
            <a:pPr algn="just"/>
            <a:endParaRPr lang="cs-CZ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tutoři:									</a:t>
            </a:r>
          </a:p>
          <a:p>
            <a:pPr algn="just"/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			PhDr. Petr </a:t>
            </a:r>
            <a:r>
              <a:rPr lang="cs-CZ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Košik</a:t>
            </a:r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cs-CZ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M.Sc</a:t>
            </a:r>
            <a:r>
              <a:rPr lang="cs-CZ" b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cs-CZ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			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Centrum tělesné výchovy a sportu FPE, ZČU</a:t>
            </a:r>
            <a:b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			</a:t>
            </a:r>
          </a:p>
          <a:p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			Mgr. Adriana </a:t>
            </a:r>
            <a:r>
              <a:rPr lang="cs-CZ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Ujkanovičová</a:t>
            </a:r>
            <a:endParaRPr lang="cs-CZ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			Centrum tělesné výchovy a sportu FPE, ZČU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			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136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6979" y="973668"/>
            <a:ext cx="9776178" cy="706964"/>
          </a:xfrm>
        </p:spPr>
        <p:txBody>
          <a:bodyPr/>
          <a:lstStyle/>
          <a:p>
            <a:r>
              <a:rPr lang="cs-CZ" sz="2800" b="1" dirty="0"/>
              <a:t>PŘEDSTAVENÍ  PROJEKTU</a:t>
            </a:r>
          </a:p>
        </p:txBody>
      </p:sp>
      <p:sp>
        <p:nvSpPr>
          <p:cNvPr id="10" name="Obdélník 9"/>
          <p:cNvSpPr/>
          <p:nvPr/>
        </p:nvSpPr>
        <p:spPr>
          <a:xfrm>
            <a:off x="537211" y="2710875"/>
            <a:ext cx="11064240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Tento program 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vzniká na základě dlouhodobé vize a sportovní činnosti na ZČU a na základě projektu MŠMT a Vysokoškolského sportovního centra (VSC) s názvem „Podpora vysokoškolského sportu“.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který mj. usiluje o zlepšení podmínek pro studium vrcholových sportovců na ZČU a navazuje na předchozí strategické dokumenty MŠMT v oblasti sportu, především na dokument „Koncepce podpory sportu 2016 -2025“. Projekt podpory studentů s mimořádnou sportovní výkonností, je proto logickým a v akademickém prostředí velmi vítaným krokem vpřed, jenž zmíněné úsilí významně posílí. </a:t>
            </a: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36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6979" y="973668"/>
            <a:ext cx="9776178" cy="706964"/>
          </a:xfrm>
        </p:spPr>
        <p:txBody>
          <a:bodyPr/>
          <a:lstStyle/>
          <a:p>
            <a:r>
              <a:rPr lang="cs-CZ" sz="2800" b="1" dirty="0"/>
              <a:t>CÍLE PROJEKTU</a:t>
            </a:r>
          </a:p>
        </p:txBody>
      </p:sp>
      <p:sp>
        <p:nvSpPr>
          <p:cNvPr id="10" name="Obdélník 9"/>
          <p:cNvSpPr/>
          <p:nvPr/>
        </p:nvSpPr>
        <p:spPr>
          <a:xfrm>
            <a:off x="502921" y="2333685"/>
            <a:ext cx="11178540" cy="4775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r>
              <a:rPr lang="cs-CZ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Tyto cíle sdílí ZČU a VSC při MŠMT společně. </a:t>
            </a:r>
          </a:p>
          <a:p>
            <a:pPr marL="342900" lvl="0" indent="-342900" algn="just"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Participovat na vytvoření koncepce rozvoje sportu na vysoké škole; </a:t>
            </a:r>
          </a:p>
          <a:p>
            <a:pPr marL="342900" indent="-342900" algn="just"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podporovat vybrané sportovce a zajišťovat podmínky pro jejich přípravu a studium;</a:t>
            </a:r>
          </a:p>
          <a:p>
            <a:pPr marL="342900" indent="-342900" algn="just"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centralizovat a unifikovat základní podmínky pro podporu vynikajících sportovců na ZČU;</a:t>
            </a:r>
          </a:p>
          <a:p>
            <a:pPr marL="342900" indent="-342900"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vytvářet motivační nástroj pro studující sportovce;</a:t>
            </a:r>
          </a:p>
          <a:p>
            <a:pPr marL="342900" lvl="0" indent="-342900"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zvyšovat povědomí o vysokoškolském sportu na ZČU a atraktivitu ZČU při výběru studia;</a:t>
            </a:r>
          </a:p>
          <a:p>
            <a:pPr marL="342900" indent="-342900"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edukovat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studenty s možností působit ve sportu v Plzeňském kraji i po ukončení studia; </a:t>
            </a:r>
          </a:p>
          <a:p>
            <a:pPr marL="342900" indent="-342900"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797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6979" y="973668"/>
            <a:ext cx="9776178" cy="706964"/>
          </a:xfrm>
        </p:spPr>
        <p:txBody>
          <a:bodyPr/>
          <a:lstStyle/>
          <a:p>
            <a:r>
              <a:rPr lang="cs-CZ" sz="2800" b="1" dirty="0"/>
              <a:t>CÍLE PROJEKTU</a:t>
            </a:r>
          </a:p>
        </p:txBody>
      </p:sp>
      <p:sp>
        <p:nvSpPr>
          <p:cNvPr id="10" name="Obdélník 9"/>
          <p:cNvSpPr/>
          <p:nvPr/>
        </p:nvSpPr>
        <p:spPr>
          <a:xfrm>
            <a:off x="570156" y="2333685"/>
            <a:ext cx="11178540" cy="3005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r>
              <a:rPr lang="cs-CZ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Další cíle v rámci ZČU v Plzni. </a:t>
            </a:r>
          </a:p>
          <a:p>
            <a:pPr marL="342900" indent="-342900" algn="just"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Zapojovat do projektů a spolupracovat v oblasti vědy a výzkumu;</a:t>
            </a:r>
          </a:p>
          <a:p>
            <a:pPr marL="342900" indent="-342900" algn="just"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propagovat a budovat dobré jméno ZČU v Plzni doma i v zahraničí;</a:t>
            </a:r>
          </a:p>
          <a:p>
            <a:pPr marL="342900" indent="-342900"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navazovat na podporovaný systém sportovních akademií v Západočeském kraji.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000"/>
              </a:spcAft>
            </a:pP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355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5024" y="2514601"/>
            <a:ext cx="8761412" cy="3638550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spcBef>
                <a:spcPts val="1200"/>
              </a:spcBef>
              <a:spcAft>
                <a:spcPts val="1000"/>
              </a:spcAft>
              <a:buNone/>
            </a:pPr>
            <a:r>
              <a:rPr lang="cs-CZ" sz="80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Řízení projektu</a:t>
            </a:r>
          </a:p>
          <a:p>
            <a:pPr algn="just">
              <a:spcBef>
                <a:spcPts val="1200"/>
              </a:spcBef>
              <a:spcAft>
                <a:spcPts val="1000"/>
              </a:spcAft>
              <a:buClrTx/>
              <a:buFont typeface="Arial" panose="020B0604020202020204" pitchFamily="34" charset="0"/>
              <a:buChar char="•"/>
            </a:pPr>
            <a:r>
              <a:rPr lang="cs-CZ" sz="8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Jmenování organizačního týmu – OT (1x koordinátor projektu, 2x odborní mentoři;</a:t>
            </a:r>
          </a:p>
          <a:p>
            <a:pPr lvl="0" algn="just">
              <a:spcBef>
                <a:spcPts val="1200"/>
              </a:spcBef>
              <a:spcAft>
                <a:spcPts val="1000"/>
              </a:spcAft>
              <a:buClrTx/>
              <a:buFont typeface="Arial" panose="020B0604020202020204" pitchFamily="34" charset="0"/>
              <a:buChar char="•"/>
            </a:pPr>
            <a:r>
              <a:rPr lang="cs-CZ" sz="8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komunikace a koordinace projektu s VSC;</a:t>
            </a:r>
          </a:p>
          <a:p>
            <a:pPr lvl="0" algn="just">
              <a:spcBef>
                <a:spcPts val="1200"/>
              </a:spcBef>
              <a:spcAft>
                <a:spcPts val="1000"/>
              </a:spcAft>
              <a:buClrTx/>
              <a:buFont typeface="Arial" panose="020B0604020202020204" pitchFamily="34" charset="0"/>
              <a:buChar char="•"/>
            </a:pPr>
            <a:r>
              <a:rPr lang="cs-CZ" sz="8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zajištění a vedení projektu a pravidelná s vedením ZČU;</a:t>
            </a:r>
          </a:p>
          <a:p>
            <a:pPr lvl="0" algn="just">
              <a:spcBef>
                <a:spcPts val="1200"/>
              </a:spcBef>
              <a:spcAft>
                <a:spcPts val="1000"/>
              </a:spcAft>
              <a:buClrTx/>
              <a:buFont typeface="Arial" panose="020B0604020202020204" pitchFamily="34" charset="0"/>
              <a:buChar char="•"/>
            </a:pPr>
            <a:r>
              <a:rPr lang="cs-CZ" sz="8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navržení sportovců s mimořádnou sportovní výkonnosti.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endParaRPr lang="cs-CZ" sz="6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lvl="0" indent="0">
              <a:buClrTx/>
              <a:buNone/>
            </a:pPr>
            <a:endParaRPr lang="cs-CZ" sz="5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lvl="0" indent="0">
              <a:buClrTx/>
              <a:buNone/>
            </a:pPr>
            <a:endParaRPr lang="cs-CZ" sz="4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just">
              <a:buClrTx/>
              <a:buFont typeface="Arial" panose="020B0604020202020204" pitchFamily="34" charset="0"/>
              <a:buChar char="•"/>
            </a:pPr>
            <a:endParaRPr lang="cs-CZ" sz="3000" dirty="0">
              <a:latin typeface="Calibri" panose="020F0502020204030204" pitchFamily="34" charset="0"/>
            </a:endParaRPr>
          </a:p>
          <a:p>
            <a:pPr algn="just">
              <a:buClrTx/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4654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9773" y="2657476"/>
            <a:ext cx="10151627" cy="3676649"/>
          </a:xfrm>
        </p:spPr>
        <p:txBody>
          <a:bodyPr>
            <a:normAutofit fontScale="25000" lnSpcReduction="20000"/>
          </a:bodyPr>
          <a:lstStyle/>
          <a:p>
            <a:pPr marL="0" lvl="0" indent="0" algn="just">
              <a:buClrTx/>
              <a:buNone/>
            </a:pPr>
            <a:r>
              <a:rPr lang="cs-CZ" sz="8800" b="1" dirty="0">
                <a:solidFill>
                  <a:schemeClr val="tx1"/>
                </a:solidFill>
                <a:latin typeface="Calibri" panose="020F0502020204030204" pitchFamily="34" charset="0"/>
              </a:rPr>
              <a:t>Vytvoření podmínek pro péči o studující vrcholové sportovce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cs-CZ" sz="8000" dirty="0">
                <a:solidFill>
                  <a:schemeClr val="tx1"/>
                </a:solidFill>
                <a:latin typeface="Calibri" panose="020F0502020204030204" pitchFamily="34" charset="0"/>
              </a:rPr>
              <a:t>Koordinace individuálních studijních plánů pro jednotlivé sportovce (únor – prosinec 2020);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cs-CZ" sz="8000" dirty="0">
                <a:solidFill>
                  <a:schemeClr val="tx1"/>
                </a:solidFill>
                <a:latin typeface="Calibri" panose="020F0502020204030204" pitchFamily="34" charset="0"/>
              </a:rPr>
              <a:t>komunikace s trenéry, sportovními kluby resp. sportovními svazy jednotlivých sportovců (únor – prosinec 2020);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cs-CZ" sz="8000" dirty="0">
                <a:solidFill>
                  <a:schemeClr val="tx1"/>
                </a:solidFill>
                <a:latin typeface="Calibri" panose="020F0502020204030204" pitchFamily="34" charset="0"/>
              </a:rPr>
              <a:t>zajištění a koordinace účasti sportovců na akademických sportovních akcích - AM, ČAH, EUG, LSU, ZSU (únor – prosinec 2020);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cs-CZ" sz="8000" dirty="0">
                <a:solidFill>
                  <a:schemeClr val="tx1"/>
                </a:solidFill>
                <a:latin typeface="Calibri" panose="020F0502020204030204" pitchFamily="34" charset="0"/>
              </a:rPr>
              <a:t>vytvoření v koordinaci s VSC MŠMT systém hodnocení nad zařazenými sportovci (únor – prosinec 2020);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cs-CZ" sz="8000" dirty="0">
                <a:solidFill>
                  <a:schemeClr val="tx1"/>
                </a:solidFill>
                <a:latin typeface="Calibri" panose="020F0502020204030204" pitchFamily="34" charset="0"/>
              </a:rPr>
              <a:t>zajištění podmínek v oboru sportovní medicína a diagnostika, fyzioterapie, rehabilitace, sportovní psychologie, nutriční poradenství atd. )(únor – prosinec 2020).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endParaRPr lang="cs-CZ" sz="6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lvl="0" indent="0">
              <a:buClrTx/>
              <a:buNone/>
            </a:pPr>
            <a:endParaRPr lang="cs-CZ" sz="5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lvl="0" indent="0">
              <a:buClrTx/>
              <a:buNone/>
            </a:pPr>
            <a:endParaRPr lang="cs-CZ" sz="4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just">
              <a:buClrTx/>
              <a:buFont typeface="Arial" panose="020B0604020202020204" pitchFamily="34" charset="0"/>
              <a:buChar char="•"/>
            </a:pPr>
            <a:endParaRPr lang="cs-CZ" sz="3000" dirty="0">
              <a:latin typeface="Calibri" panose="020F0502020204030204" pitchFamily="34" charset="0"/>
            </a:endParaRPr>
          </a:p>
          <a:p>
            <a:pPr algn="just">
              <a:buClrTx/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9235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35498" y="2724151"/>
            <a:ext cx="9970651" cy="3371849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ClrTx/>
              <a:buNone/>
            </a:pPr>
            <a:r>
              <a:rPr lang="cs-CZ" sz="4000" b="1" dirty="0">
                <a:solidFill>
                  <a:schemeClr val="tx1"/>
                </a:solidFill>
                <a:latin typeface="Calibri" panose="020F0502020204030204" pitchFamily="34" charset="0"/>
              </a:rPr>
              <a:t>Propagační činnost projektu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chemeClr val="tx1"/>
                </a:solidFill>
                <a:latin typeface="Calibri" panose="020F0502020204030204" pitchFamily="34" charset="0"/>
              </a:rPr>
              <a:t>Vytvoření prezentace ZČU s podmínkami podpory sportovců;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chemeClr val="tx1"/>
                </a:solidFill>
                <a:latin typeface="Calibri" panose="020F0502020204030204" pitchFamily="34" charset="0"/>
              </a:rPr>
              <a:t>propagace v souladu s VSC MŠMT tento sportovní program prostřednictvím médií, sociálních sítí a internetových stránek;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chemeClr val="tx1"/>
                </a:solidFill>
                <a:latin typeface="Calibri" panose="020F0502020204030204" pitchFamily="34" charset="0"/>
              </a:rPr>
              <a:t>již několik let probíhající, úspěšná a efektivní forma propagace sportovního programu je tzv.  „</a:t>
            </a:r>
            <a:r>
              <a:rPr lang="cs-CZ" sz="3600" dirty="0" err="1">
                <a:solidFill>
                  <a:schemeClr val="tx1"/>
                </a:solidFill>
                <a:latin typeface="Calibri" panose="020F0502020204030204" pitchFamily="34" charset="0"/>
              </a:rPr>
              <a:t>road</a:t>
            </a:r>
            <a:r>
              <a:rPr lang="cs-CZ" sz="3600" dirty="0">
                <a:solidFill>
                  <a:schemeClr val="tx1"/>
                </a:solidFill>
                <a:latin typeface="Calibri" panose="020F0502020204030204" pitchFamily="34" charset="0"/>
              </a:rPr>
              <a:t> show“, tedy beseda přímo na středních školách;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chemeClr val="tx1"/>
                </a:solidFill>
                <a:latin typeface="Calibri" panose="020F0502020204030204" pitchFamily="34" charset="0"/>
              </a:rPr>
              <a:t>cílem propagace je také budování dobrého jména ZČU v ČR i v zahraničí.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endParaRPr lang="cs-CZ" sz="6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>
              <a:buClrTx/>
              <a:buFont typeface="Arial" panose="020B0604020202020204" pitchFamily="34" charset="0"/>
              <a:buChar char="•"/>
            </a:pPr>
            <a:endParaRPr lang="cs-CZ" sz="6000" dirty="0">
              <a:latin typeface="Calibri" panose="020F0502020204030204" pitchFamily="34" charset="0"/>
            </a:endParaRPr>
          </a:p>
          <a:p>
            <a:pPr marL="0" lvl="0" indent="0">
              <a:buClrTx/>
              <a:buNone/>
            </a:pPr>
            <a:endParaRPr lang="cs-CZ" sz="6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lvl="0" indent="0">
              <a:buClrTx/>
              <a:buNone/>
            </a:pPr>
            <a:endParaRPr lang="cs-CZ" sz="5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lvl="0" indent="0">
              <a:buClrTx/>
              <a:buNone/>
            </a:pPr>
            <a:endParaRPr lang="cs-CZ" sz="4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just">
              <a:buClrTx/>
              <a:buFont typeface="Arial" panose="020B0604020202020204" pitchFamily="34" charset="0"/>
              <a:buChar char="•"/>
            </a:pPr>
            <a:endParaRPr lang="cs-CZ" sz="3000" dirty="0">
              <a:latin typeface="Calibri" panose="020F0502020204030204" pitchFamily="34" charset="0"/>
            </a:endParaRPr>
          </a:p>
          <a:p>
            <a:pPr algn="just">
              <a:buClrTx/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9235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35499" y="2733676"/>
            <a:ext cx="8761412" cy="3371849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ClrTx/>
              <a:buNone/>
            </a:pPr>
            <a:r>
              <a:rPr lang="cs-CZ" sz="8800" b="1" dirty="0">
                <a:solidFill>
                  <a:schemeClr val="tx1"/>
                </a:solidFill>
                <a:latin typeface="Calibri" panose="020F0502020204030204" pitchFamily="34" charset="0"/>
              </a:rPr>
              <a:t>Příprava koncepce rozvoje sportu na ZČU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cs-CZ" sz="6400" dirty="0">
                <a:solidFill>
                  <a:schemeClr val="tx1"/>
                </a:solidFill>
                <a:latin typeface="Calibri" panose="020F0502020204030204" pitchFamily="34" charset="0"/>
              </a:rPr>
              <a:t>V souladu se strategickým plánem ZČU participovat na vytvoření inovační koncepce rozvoje sportu na ZČU;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cs-CZ" sz="6400" dirty="0">
                <a:solidFill>
                  <a:schemeClr val="tx1"/>
                </a:solidFill>
                <a:latin typeface="Calibri" panose="020F0502020204030204" pitchFamily="34" charset="0"/>
              </a:rPr>
              <a:t>budování sportovní reprezentace na ZČU;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cs-CZ" sz="6400" dirty="0">
                <a:solidFill>
                  <a:schemeClr val="tx1"/>
                </a:solidFill>
                <a:latin typeface="Calibri" panose="020F0502020204030204" pitchFamily="34" charset="0"/>
              </a:rPr>
              <a:t>rozvoj sportovní infrastruktury a zázemí pro pohybové aktivity na ZČU;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cs-CZ" sz="6400" dirty="0">
                <a:solidFill>
                  <a:schemeClr val="tx1"/>
                </a:solidFill>
                <a:latin typeface="Calibri" panose="020F0502020204030204" pitchFamily="34" charset="0"/>
              </a:rPr>
              <a:t>propojení se studentskými a učitelskými mobilitami (Erasmus, INTER) (průběžně 2020);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cs-CZ" sz="6400" dirty="0">
                <a:solidFill>
                  <a:schemeClr val="tx1"/>
                </a:solidFill>
                <a:latin typeface="Calibri" panose="020F0502020204030204" pitchFamily="34" charset="0"/>
              </a:rPr>
              <a:t>sport jako hlavní mediátor pro mezinárodní spolupráci a projekty (průběžně 2020);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cs-CZ" sz="6400" dirty="0">
                <a:solidFill>
                  <a:schemeClr val="tx1"/>
                </a:solidFill>
                <a:latin typeface="Calibri" panose="020F0502020204030204" pitchFamily="34" charset="0"/>
              </a:rPr>
              <a:t>vědecká a publikační činnost spojená s účastí studentů s mimořádnou sportovní výkonností na ZČU;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cs-CZ" sz="6400" dirty="0">
                <a:solidFill>
                  <a:schemeClr val="tx1"/>
                </a:solidFill>
                <a:latin typeface="Calibri" panose="020F0502020204030204" pitchFamily="34" charset="0"/>
              </a:rPr>
              <a:t>mezioborové propojení fakult na ZČU; 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cs-CZ" sz="6400" dirty="0">
                <a:solidFill>
                  <a:schemeClr val="tx1"/>
                </a:solidFill>
                <a:latin typeface="Calibri" panose="020F0502020204030204" pitchFamily="34" charset="0"/>
              </a:rPr>
              <a:t>další rozvoj spolupráce s VSK, MŠMT a ČAUS.</a:t>
            </a:r>
            <a:endParaRPr lang="cs-CZ" sz="6000" dirty="0">
              <a:latin typeface="Calibri" panose="020F0502020204030204" pitchFamily="34" charset="0"/>
            </a:endParaRPr>
          </a:p>
          <a:p>
            <a:pPr marL="0" lvl="0" indent="0">
              <a:buClrTx/>
              <a:buNone/>
            </a:pPr>
            <a:endParaRPr lang="cs-CZ" sz="6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lvl="0" indent="0">
              <a:buClrTx/>
              <a:buNone/>
            </a:pPr>
            <a:endParaRPr lang="cs-CZ" sz="5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lvl="0" indent="0">
              <a:buClrTx/>
              <a:buNone/>
            </a:pPr>
            <a:endParaRPr lang="cs-CZ" sz="4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just">
              <a:buClrTx/>
              <a:buFont typeface="Arial" panose="020B0604020202020204" pitchFamily="34" charset="0"/>
              <a:buChar char="•"/>
            </a:pPr>
            <a:endParaRPr lang="cs-CZ" sz="3000" dirty="0">
              <a:latin typeface="Calibri" panose="020F0502020204030204" pitchFamily="34" charset="0"/>
            </a:endParaRPr>
          </a:p>
          <a:p>
            <a:pPr algn="just">
              <a:buClrTx/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5639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6979" y="973668"/>
            <a:ext cx="9776178" cy="706964"/>
          </a:xfrm>
        </p:spPr>
        <p:txBody>
          <a:bodyPr/>
          <a:lstStyle/>
          <a:p>
            <a:r>
              <a:rPr lang="cs-CZ" sz="2800" b="1" dirty="0"/>
              <a:t>FINANCOVÁNÍ PROJEKTU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91491" y="2333685"/>
            <a:ext cx="11189970" cy="414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r>
              <a:rPr lang="cs-CZ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MŠMT: „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Výzva k podání žádosti o poskytnutí dotace na podporu studentů s mimořádnou sportovní výkonností od roku 2020 pro veřejné vysoké školy“</a:t>
            </a:r>
            <a:endParaRPr lang="cs-CZ" sz="24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Dotační program 2020 až …</a:t>
            </a:r>
          </a:p>
          <a:p>
            <a:pPr marL="342900" indent="-342900" algn="just"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Stipendia studentům zařazeným do projektu až do výše 15 tis Kč měsíčně (pro ZČU kvóta 21 studentů)</a:t>
            </a:r>
          </a:p>
          <a:p>
            <a:pPr marL="342900" indent="-342900" algn="just"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Podpora koordinátorů zajišťujících projekt (pro ZČU 3 osoby 1x20 </a:t>
            </a:r>
            <a:r>
              <a:rPr lang="cs-CZ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tis.Kč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cs-CZ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měs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+ 2x 15 tis. Kč/</a:t>
            </a:r>
            <a:r>
              <a:rPr lang="cs-CZ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měs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.) </a:t>
            </a:r>
          </a:p>
          <a:p>
            <a:pPr marL="342900" indent="-342900" algn="just"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Celková podpora až do výše 950 tis. Kč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2564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asedací místnost Ion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2844</TotalTime>
  <Words>796</Words>
  <Application>Microsoft Office PowerPoint</Application>
  <PresentationFormat>Širokoúhlá obrazovka</PresentationFormat>
  <Paragraphs>97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Zasedací místnost Ion</vt:lpstr>
      <vt:lpstr>Prezentace aplikace PowerPoint</vt:lpstr>
      <vt:lpstr>PŘEDSTAVENÍ  PROJEKTU</vt:lpstr>
      <vt:lpstr>CÍLE PROJEKTU</vt:lpstr>
      <vt:lpstr>CÍLE PROJEKTU</vt:lpstr>
      <vt:lpstr>Aktivity</vt:lpstr>
      <vt:lpstr>Aktivity</vt:lpstr>
      <vt:lpstr>Aktivity</vt:lpstr>
      <vt:lpstr>Aktivity</vt:lpstr>
      <vt:lpstr>FINANCOVÁNÍ PROJEKTU</vt:lpstr>
      <vt:lpstr>HARMONOGRAM PROJEKTU </vt:lpstr>
      <vt:lpstr>OSOBNOSTI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BOHEMIA UNIVERSITY IN PILSEN</dc:title>
  <dc:creator>Pavla Košiková</dc:creator>
  <cp:lastModifiedBy>miroslavneuvirt@gmail.com</cp:lastModifiedBy>
  <cp:revision>109</cp:revision>
  <dcterms:created xsi:type="dcterms:W3CDTF">2017-04-26T09:26:05Z</dcterms:created>
  <dcterms:modified xsi:type="dcterms:W3CDTF">2021-06-30T06:49:02Z</dcterms:modified>
</cp:coreProperties>
</file>